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B984-BE18-4D9E-ACCE-CBC6388EF31C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733C-8669-48C7-A960-AEE3E4539F2B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0565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B984-BE18-4D9E-ACCE-CBC6388EF31C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733C-8669-48C7-A960-AEE3E4539F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473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B984-BE18-4D9E-ACCE-CBC6388EF31C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733C-8669-48C7-A960-AEE3E4539F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9183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B984-BE18-4D9E-ACCE-CBC6388EF31C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733C-8669-48C7-A960-AEE3E4539F2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88438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B984-BE18-4D9E-ACCE-CBC6388EF31C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733C-8669-48C7-A960-AEE3E4539F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5172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B984-BE18-4D9E-ACCE-CBC6388EF31C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733C-8669-48C7-A960-AEE3E4539F2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75495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B984-BE18-4D9E-ACCE-CBC6388EF31C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733C-8669-48C7-A960-AEE3E4539F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4815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B984-BE18-4D9E-ACCE-CBC6388EF31C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733C-8669-48C7-A960-AEE3E4539F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539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B984-BE18-4D9E-ACCE-CBC6388EF31C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733C-8669-48C7-A960-AEE3E4539F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5864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B984-BE18-4D9E-ACCE-CBC6388EF31C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733C-8669-48C7-A960-AEE3E4539F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142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B984-BE18-4D9E-ACCE-CBC6388EF31C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733C-8669-48C7-A960-AEE3E4539F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671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B984-BE18-4D9E-ACCE-CBC6388EF31C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733C-8669-48C7-A960-AEE3E4539F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5792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B984-BE18-4D9E-ACCE-CBC6388EF31C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733C-8669-48C7-A960-AEE3E4539F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65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B984-BE18-4D9E-ACCE-CBC6388EF31C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733C-8669-48C7-A960-AEE3E4539F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885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B984-BE18-4D9E-ACCE-CBC6388EF31C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733C-8669-48C7-A960-AEE3E4539F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727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B984-BE18-4D9E-ACCE-CBC6388EF31C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733C-8669-48C7-A960-AEE3E4539F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60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B984-BE18-4D9E-ACCE-CBC6388EF31C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733C-8669-48C7-A960-AEE3E4539F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450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B53B984-BE18-4D9E-ACCE-CBC6388EF31C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D05733C-8669-48C7-A960-AEE3E4539F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66250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2B83CE-E6FF-49C5-BB2D-DB025E7BC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1598" y="1960927"/>
            <a:ext cx="10699649" cy="1166069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Android game development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5952EF9-CD8D-4703-BDA3-A4042727CB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1" y="3843867"/>
            <a:ext cx="9818805" cy="795245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FFFF00"/>
                </a:solidFill>
              </a:rPr>
              <a:t>The laboratory work 10</a:t>
            </a:r>
            <a:endParaRPr lang="ru-RU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436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F980FF-3AB9-4FCA-89F5-190208B02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373311"/>
            <a:ext cx="10447978" cy="94376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New android application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F5740C0-DCEE-4CB2-A9C1-3764354C0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09" y="1492191"/>
            <a:ext cx="10447979" cy="1134611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We create a new Android application</a:t>
            </a:r>
          </a:p>
          <a:p>
            <a:endParaRPr lang="en-US" dirty="0">
              <a:solidFill>
                <a:srgbClr val="002060"/>
              </a:solidFill>
            </a:endParaRP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B928E55-54BF-4143-ABCB-6D57BEC186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86" b="1"/>
          <a:stretch/>
        </p:blipFill>
        <p:spPr>
          <a:xfrm>
            <a:off x="2113245" y="1900106"/>
            <a:ext cx="7591029" cy="4957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130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59DE85-08CB-4177-8EAF-52F7A760E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268" y="380223"/>
            <a:ext cx="10683760" cy="1062684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Changing styles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C6EA10-7ACC-4B76-BEA7-47558958B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268" y="1553827"/>
            <a:ext cx="10599870" cy="1230891"/>
          </a:xfrm>
        </p:spPr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We change the style of the application by editing </a:t>
            </a:r>
            <a:r>
              <a:rPr lang="en-US" u="sng" dirty="0">
                <a:solidFill>
                  <a:srgbClr val="0070C0"/>
                </a:solidFill>
              </a:rPr>
              <a:t>styles.xml </a:t>
            </a:r>
            <a:r>
              <a:rPr lang="en-US" dirty="0">
                <a:solidFill>
                  <a:srgbClr val="7030A0"/>
                </a:solidFill>
              </a:rPr>
              <a:t>file</a:t>
            </a:r>
          </a:p>
          <a:p>
            <a:endParaRPr lang="ru-RU" dirty="0">
              <a:solidFill>
                <a:srgbClr val="7030A0"/>
              </a:solidFill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C8C09BC8-B9F9-4868-AD9A-0B48E5DF74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109323"/>
              </p:ext>
            </p:extLst>
          </p:nvPr>
        </p:nvGraphicFramePr>
        <p:xfrm>
          <a:off x="798817" y="2405543"/>
          <a:ext cx="9402195" cy="4154648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9402195">
                  <a:extLst>
                    <a:ext uri="{9D8B030D-6E8A-4147-A177-3AD203B41FA5}">
                      <a16:colId xmlns:a16="http://schemas.microsoft.com/office/drawing/2014/main" val="3605910358"/>
                    </a:ext>
                  </a:extLst>
                </a:gridCol>
              </a:tblGrid>
              <a:tr h="4154648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7030A0"/>
                          </a:solidFill>
                        </a:rPr>
                        <a:t>&lt;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resources</a:t>
                      </a:r>
                      <a:r>
                        <a:rPr lang="en-US" sz="1400" dirty="0">
                          <a:solidFill>
                            <a:srgbClr val="7030A0"/>
                          </a:solidFill>
                        </a:rPr>
                        <a:t>&gt;</a:t>
                      </a:r>
                      <a:br>
                        <a:rPr lang="en-US" sz="1400" dirty="0">
                          <a:solidFill>
                            <a:srgbClr val="7030A0"/>
                          </a:solidFill>
                        </a:rPr>
                      </a:br>
                      <a:br>
                        <a:rPr lang="en-US" sz="1400" dirty="0">
                          <a:solidFill>
                            <a:srgbClr val="7030A0"/>
                          </a:solidFill>
                        </a:rPr>
                      </a:br>
                      <a:r>
                        <a:rPr lang="en-US" sz="1400" dirty="0">
                          <a:solidFill>
                            <a:srgbClr val="7030A0"/>
                          </a:solidFill>
                        </a:rPr>
                        <a:t>    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&lt;!-- Base application theme. --&gt;</a:t>
                      </a:r>
                      <a:b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</a:b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    </a:t>
                      </a:r>
                      <a:r>
                        <a:rPr lang="en-US" sz="1400" dirty="0">
                          <a:solidFill>
                            <a:srgbClr val="7030A0"/>
                          </a:solidFill>
                        </a:rPr>
                        <a:t>&lt;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style name="</a:t>
                      </a:r>
                      <a:r>
                        <a:rPr lang="en-US" sz="1400" b="1" kern="1200" dirty="0" err="1">
                          <a:solidFill>
                            <a:srgbClr val="7030A0"/>
                          </a:solidFill>
                          <a:effectLst/>
                        </a:rPr>
                        <a:t>AppTheme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" parent="</a:t>
                      </a:r>
                      <a:r>
                        <a:rPr lang="en-US" sz="1400" b="1" kern="1200" dirty="0" err="1">
                          <a:solidFill>
                            <a:srgbClr val="7030A0"/>
                          </a:solidFill>
                          <a:effectLst/>
                        </a:rPr>
                        <a:t>Theme.AppCompat.Light.NoActionBar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"</a:t>
                      </a:r>
                      <a:r>
                        <a:rPr lang="en-US" sz="1400" dirty="0">
                          <a:solidFill>
                            <a:srgbClr val="7030A0"/>
                          </a:solidFill>
                        </a:rPr>
                        <a:t>&gt;</a:t>
                      </a:r>
                      <a:br>
                        <a:rPr lang="en-US" sz="1400" dirty="0">
                          <a:solidFill>
                            <a:srgbClr val="7030A0"/>
                          </a:solidFill>
                        </a:rPr>
                      </a:br>
                      <a:r>
                        <a:rPr lang="en-US" sz="1400" dirty="0">
                          <a:solidFill>
                            <a:srgbClr val="7030A0"/>
                          </a:solidFill>
                        </a:rPr>
                        <a:t>        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&lt;!-- Customize your theme here. --&gt;</a:t>
                      </a:r>
                      <a:b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</a:b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        </a:t>
                      </a:r>
                      <a:r>
                        <a:rPr lang="en-US" sz="1400" dirty="0">
                          <a:solidFill>
                            <a:srgbClr val="7030A0"/>
                          </a:solidFill>
                        </a:rPr>
                        <a:t>&lt;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item name="</a:t>
                      </a:r>
                      <a:r>
                        <a:rPr lang="en-US" sz="1400" b="1" kern="1200" dirty="0" err="1">
                          <a:solidFill>
                            <a:srgbClr val="7030A0"/>
                          </a:solidFill>
                          <a:effectLst/>
                        </a:rPr>
                        <a:t>colorPrimary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"</a:t>
                      </a:r>
                      <a:r>
                        <a:rPr lang="en-US" sz="1400" dirty="0">
                          <a:solidFill>
                            <a:srgbClr val="7030A0"/>
                          </a:solidFill>
                        </a:rPr>
                        <a:t>&gt;@color/</a:t>
                      </a:r>
                      <a:r>
                        <a:rPr lang="en-US" sz="1400" dirty="0" err="1">
                          <a:solidFill>
                            <a:srgbClr val="7030A0"/>
                          </a:solidFill>
                        </a:rPr>
                        <a:t>colorPrimary</a:t>
                      </a:r>
                      <a:r>
                        <a:rPr lang="en-US" sz="1400" dirty="0">
                          <a:solidFill>
                            <a:srgbClr val="7030A0"/>
                          </a:solidFill>
                        </a:rPr>
                        <a:t>&lt;/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item</a:t>
                      </a:r>
                      <a:r>
                        <a:rPr lang="en-US" sz="1400" dirty="0">
                          <a:solidFill>
                            <a:srgbClr val="7030A0"/>
                          </a:solidFill>
                        </a:rPr>
                        <a:t>&gt;</a:t>
                      </a:r>
                      <a:br>
                        <a:rPr lang="en-US" sz="1400" dirty="0">
                          <a:solidFill>
                            <a:srgbClr val="7030A0"/>
                          </a:solidFill>
                        </a:rPr>
                      </a:br>
                      <a:r>
                        <a:rPr lang="en-US" sz="1400" dirty="0">
                          <a:solidFill>
                            <a:srgbClr val="7030A0"/>
                          </a:solidFill>
                        </a:rPr>
                        <a:t>        &lt;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item name="</a:t>
                      </a:r>
                      <a:r>
                        <a:rPr lang="en-US" sz="1400" b="1" kern="1200" dirty="0" err="1">
                          <a:solidFill>
                            <a:srgbClr val="7030A0"/>
                          </a:solidFill>
                          <a:effectLst/>
                        </a:rPr>
                        <a:t>colorPrimaryDark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"</a:t>
                      </a:r>
                      <a:r>
                        <a:rPr lang="en-US" sz="1400" dirty="0">
                          <a:solidFill>
                            <a:srgbClr val="7030A0"/>
                          </a:solidFill>
                        </a:rPr>
                        <a:t>&gt;@color/</a:t>
                      </a:r>
                      <a:r>
                        <a:rPr lang="en-US" sz="1400" dirty="0" err="1">
                          <a:solidFill>
                            <a:srgbClr val="7030A0"/>
                          </a:solidFill>
                        </a:rPr>
                        <a:t>colorPrimaryDark</a:t>
                      </a:r>
                      <a:r>
                        <a:rPr lang="en-US" sz="1400" dirty="0">
                          <a:solidFill>
                            <a:srgbClr val="7030A0"/>
                          </a:solidFill>
                        </a:rPr>
                        <a:t>&lt;/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item</a:t>
                      </a:r>
                      <a:r>
                        <a:rPr lang="en-US" sz="1400" dirty="0">
                          <a:solidFill>
                            <a:srgbClr val="7030A0"/>
                          </a:solidFill>
                        </a:rPr>
                        <a:t>&gt;</a:t>
                      </a:r>
                      <a:br>
                        <a:rPr lang="en-US" sz="1400" dirty="0">
                          <a:solidFill>
                            <a:srgbClr val="7030A0"/>
                          </a:solidFill>
                        </a:rPr>
                      </a:br>
                      <a:r>
                        <a:rPr lang="en-US" sz="1400" dirty="0">
                          <a:solidFill>
                            <a:srgbClr val="7030A0"/>
                          </a:solidFill>
                        </a:rPr>
                        <a:t>        &lt;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item name="</a:t>
                      </a:r>
                      <a:r>
                        <a:rPr lang="en-US" sz="1400" b="1" kern="1200" dirty="0" err="1">
                          <a:solidFill>
                            <a:srgbClr val="7030A0"/>
                          </a:solidFill>
                          <a:effectLst/>
                        </a:rPr>
                        <a:t>colorAccent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"</a:t>
                      </a:r>
                      <a:r>
                        <a:rPr lang="en-US" sz="1400" dirty="0">
                          <a:solidFill>
                            <a:srgbClr val="7030A0"/>
                          </a:solidFill>
                        </a:rPr>
                        <a:t>&gt;@color/</a:t>
                      </a:r>
                      <a:r>
                        <a:rPr lang="en-US" sz="1400" dirty="0" err="1">
                          <a:solidFill>
                            <a:srgbClr val="7030A0"/>
                          </a:solidFill>
                        </a:rPr>
                        <a:t>colorAccent</a:t>
                      </a:r>
                      <a:r>
                        <a:rPr lang="en-US" sz="1400" dirty="0">
                          <a:solidFill>
                            <a:srgbClr val="7030A0"/>
                          </a:solidFill>
                        </a:rPr>
                        <a:t>&lt;/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item</a:t>
                      </a:r>
                      <a:r>
                        <a:rPr lang="en-US" sz="1400" dirty="0">
                          <a:solidFill>
                            <a:srgbClr val="7030A0"/>
                          </a:solidFill>
                        </a:rPr>
                        <a:t>&gt;</a:t>
                      </a:r>
                      <a:br>
                        <a:rPr lang="en-US" sz="1400" dirty="0">
                          <a:solidFill>
                            <a:srgbClr val="7030A0"/>
                          </a:solidFill>
                        </a:rPr>
                      </a:br>
                      <a:r>
                        <a:rPr lang="en-US" sz="1400" dirty="0">
                          <a:solidFill>
                            <a:srgbClr val="7030A0"/>
                          </a:solidFill>
                        </a:rPr>
                        <a:t>    &lt;/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style</a:t>
                      </a:r>
                      <a:r>
                        <a:rPr lang="en-US" sz="1400" dirty="0">
                          <a:solidFill>
                            <a:srgbClr val="7030A0"/>
                          </a:solidFill>
                        </a:rPr>
                        <a:t>&gt;</a:t>
                      </a:r>
                      <a:br>
                        <a:rPr lang="en-US" sz="1400" dirty="0">
                          <a:solidFill>
                            <a:srgbClr val="7030A0"/>
                          </a:solidFill>
                        </a:rPr>
                      </a:br>
                      <a:br>
                        <a:rPr lang="en-US" sz="1400" dirty="0">
                          <a:solidFill>
                            <a:srgbClr val="7030A0"/>
                          </a:solidFill>
                        </a:rPr>
                      </a:br>
                      <a:r>
                        <a:rPr lang="en-US" sz="1400" dirty="0">
                          <a:solidFill>
                            <a:srgbClr val="7030A0"/>
                          </a:solidFill>
                        </a:rPr>
                        <a:t>&lt;/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resources</a:t>
                      </a:r>
                      <a:r>
                        <a:rPr lang="en-US" sz="1400" dirty="0">
                          <a:solidFill>
                            <a:srgbClr val="7030A0"/>
                          </a:solidFill>
                        </a:rPr>
                        <a:t>&gt;</a:t>
                      </a:r>
                      <a:endParaRPr lang="ru-RU" sz="1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187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3693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7768B7-F1DF-41EA-A7D2-9BA6B3236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325073"/>
            <a:ext cx="10724816" cy="103262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Splash screen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F7B162-2408-4254-821B-BF28441B85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558255"/>
            <a:ext cx="10724816" cy="1151389"/>
          </a:xfrm>
        </p:spPr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Creating a new empty Activity</a:t>
            </a: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5E8F5A4-09BF-45C0-B5B2-A12D1811C4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9843" y="2249606"/>
            <a:ext cx="6052313" cy="4608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599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533AAD-171E-46E2-B856-D1663ADB6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283517"/>
            <a:ext cx="10968096" cy="1041944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Adding icons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3C0E44-BD01-4DA4-9C32-B3CD973C0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0" y="1442907"/>
            <a:ext cx="10968095" cy="1535185"/>
          </a:xfrm>
        </p:spPr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We need to download icons in the drawable folder of our Android application</a:t>
            </a: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BF7CAAE-6BC3-46CC-AA72-06E03DAB98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2754" y="2636277"/>
            <a:ext cx="6186492" cy="4104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299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59ED7D-FF8E-4479-AA0D-AC1802340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436" y="368338"/>
            <a:ext cx="10615758" cy="1166847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Images and background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C30400-4A52-415A-824C-032C54A75C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436" y="1652631"/>
            <a:ext cx="10380867" cy="1379601"/>
          </a:xfrm>
        </p:spPr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We set a background of our application and put an icon on it.</a:t>
            </a:r>
          </a:p>
          <a:p>
            <a:endParaRPr lang="en-US" dirty="0">
              <a:solidFill>
                <a:srgbClr val="7030A0"/>
              </a:solidFill>
            </a:endParaRPr>
          </a:p>
          <a:p>
            <a:endParaRPr lang="ru-RU" dirty="0">
              <a:solidFill>
                <a:srgbClr val="7030A0"/>
              </a:solidFill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12C2FA4-2071-488B-A2E7-91712649AF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5336387"/>
              </p:ext>
            </p:extLst>
          </p:nvPr>
        </p:nvGraphicFramePr>
        <p:xfrm>
          <a:off x="77364" y="2319167"/>
          <a:ext cx="5425813" cy="406675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425813">
                  <a:extLst>
                    <a:ext uri="{9D8B030D-6E8A-4147-A177-3AD203B41FA5}">
                      <a16:colId xmlns:a16="http://schemas.microsoft.com/office/drawing/2014/main" val="823546910"/>
                    </a:ext>
                  </a:extLst>
                </a:gridCol>
              </a:tblGrid>
              <a:tr h="4066759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7030A0"/>
                          </a:solidFill>
                        </a:rPr>
                        <a:t>&lt;</a:t>
                      </a:r>
                      <a:r>
                        <a:rPr lang="en-US" sz="1400" b="1" kern="1200" dirty="0" err="1">
                          <a:solidFill>
                            <a:srgbClr val="7030A0"/>
                          </a:solidFill>
                          <a:effectLst/>
                        </a:rPr>
                        <a:t>RelativeLayout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rgbClr val="7030A0"/>
                          </a:solidFill>
                          <a:effectLst/>
                        </a:rPr>
                        <a:t>xmlns:android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="http://schemas.android.com/</a:t>
                      </a:r>
                      <a:r>
                        <a:rPr lang="en-US" sz="1400" b="1" kern="1200" dirty="0" err="1">
                          <a:solidFill>
                            <a:srgbClr val="7030A0"/>
                          </a:solidFill>
                          <a:effectLst/>
                        </a:rPr>
                        <a:t>apk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/res/android"</a:t>
                      </a:r>
                      <a:b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</a:b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    </a:t>
                      </a:r>
                      <a:r>
                        <a:rPr lang="en-US" sz="1400" b="1" kern="1200" dirty="0" err="1">
                          <a:solidFill>
                            <a:srgbClr val="7030A0"/>
                          </a:solidFill>
                          <a:effectLst/>
                        </a:rPr>
                        <a:t>xmlns:app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="http://schemas.android.com/</a:t>
                      </a:r>
                      <a:r>
                        <a:rPr lang="en-US" sz="1400" b="1" kern="1200" dirty="0" err="1">
                          <a:solidFill>
                            <a:srgbClr val="7030A0"/>
                          </a:solidFill>
                          <a:effectLst/>
                        </a:rPr>
                        <a:t>apk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/res-auto"</a:t>
                      </a:r>
                      <a:b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</a:b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    </a:t>
                      </a:r>
                      <a:r>
                        <a:rPr lang="en-US" sz="1400" b="1" kern="1200" dirty="0" err="1">
                          <a:solidFill>
                            <a:srgbClr val="7030A0"/>
                          </a:solidFill>
                          <a:effectLst/>
                        </a:rPr>
                        <a:t>xmlns:tools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="http://schemas.android.com/tools"</a:t>
                      </a:r>
                      <a:b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</a:b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    </a:t>
                      </a:r>
                      <a:r>
                        <a:rPr lang="en-US" sz="1400" b="1" kern="1200" dirty="0" err="1">
                          <a:solidFill>
                            <a:srgbClr val="7030A0"/>
                          </a:solidFill>
                          <a:effectLst/>
                        </a:rPr>
                        <a:t>android:layout_width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="</a:t>
                      </a:r>
                      <a:r>
                        <a:rPr lang="en-US" sz="1400" b="1" kern="1200" dirty="0" err="1">
                          <a:solidFill>
                            <a:srgbClr val="7030A0"/>
                          </a:solidFill>
                          <a:effectLst/>
                        </a:rPr>
                        <a:t>match_parent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"</a:t>
                      </a:r>
                      <a:b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</a:b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    </a:t>
                      </a:r>
                      <a:r>
                        <a:rPr lang="en-US" sz="1400" b="1" kern="1200" dirty="0" err="1">
                          <a:solidFill>
                            <a:srgbClr val="7030A0"/>
                          </a:solidFill>
                          <a:effectLst/>
                        </a:rPr>
                        <a:t>android:layout_height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="</a:t>
                      </a:r>
                      <a:r>
                        <a:rPr lang="en-US" sz="1400" b="1" kern="1200" dirty="0" err="1">
                          <a:solidFill>
                            <a:srgbClr val="7030A0"/>
                          </a:solidFill>
                          <a:effectLst/>
                        </a:rPr>
                        <a:t>match_parent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"</a:t>
                      </a:r>
                      <a:b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</a:b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    </a:t>
                      </a:r>
                      <a:r>
                        <a:rPr lang="en-US" sz="1400" b="1" kern="1200" dirty="0" err="1">
                          <a:solidFill>
                            <a:srgbClr val="7030A0"/>
                          </a:solidFill>
                          <a:effectLst/>
                        </a:rPr>
                        <a:t>android:background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="@drawable/splash"</a:t>
                      </a:r>
                      <a:b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</a:b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    </a:t>
                      </a:r>
                      <a:r>
                        <a:rPr lang="en-US" sz="1400" b="1" kern="1200" dirty="0" err="1">
                          <a:solidFill>
                            <a:srgbClr val="7030A0"/>
                          </a:solidFill>
                          <a:effectLst/>
                        </a:rPr>
                        <a:t>tools:context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=".</a:t>
                      </a:r>
                      <a:r>
                        <a:rPr lang="en-US" sz="1400" b="1" kern="1200" dirty="0" err="1">
                          <a:solidFill>
                            <a:srgbClr val="7030A0"/>
                          </a:solidFill>
                          <a:effectLst/>
                        </a:rPr>
                        <a:t>SplashActivity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"</a:t>
                      </a:r>
                      <a:r>
                        <a:rPr lang="en-US" sz="1400" dirty="0">
                          <a:solidFill>
                            <a:srgbClr val="7030A0"/>
                          </a:solidFill>
                        </a:rPr>
                        <a:t>&gt;</a:t>
                      </a:r>
                      <a:br>
                        <a:rPr lang="en-US" sz="1400" dirty="0">
                          <a:solidFill>
                            <a:srgbClr val="7030A0"/>
                          </a:solidFill>
                        </a:rPr>
                      </a:br>
                      <a:r>
                        <a:rPr lang="en-US" sz="1400" dirty="0">
                          <a:solidFill>
                            <a:srgbClr val="7030A0"/>
                          </a:solidFill>
                        </a:rPr>
                        <a:t>    &lt;</a:t>
                      </a:r>
                      <a:r>
                        <a:rPr lang="en-US" sz="1400" b="1" kern="1200" dirty="0" err="1">
                          <a:solidFill>
                            <a:srgbClr val="7030A0"/>
                          </a:solidFill>
                          <a:effectLst/>
                        </a:rPr>
                        <a:t>ImageView</a:t>
                      </a:r>
                      <a:b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</a:b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        </a:t>
                      </a:r>
                      <a:r>
                        <a:rPr lang="en-US" sz="1400" b="1" kern="1200" dirty="0" err="1">
                          <a:solidFill>
                            <a:srgbClr val="7030A0"/>
                          </a:solidFill>
                          <a:effectLst/>
                        </a:rPr>
                        <a:t>android:id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="@+id/</a:t>
                      </a:r>
                      <a:r>
                        <a:rPr lang="en-US" sz="1400" b="1" kern="1200" dirty="0" err="1">
                          <a:solidFill>
                            <a:srgbClr val="7030A0"/>
                          </a:solidFill>
                          <a:effectLst/>
                        </a:rPr>
                        <a:t>imageView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"</a:t>
                      </a:r>
                      <a:b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</a:b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        </a:t>
                      </a:r>
                      <a:r>
                        <a:rPr lang="en-US" sz="1400" b="1" kern="1200" dirty="0" err="1">
                          <a:solidFill>
                            <a:srgbClr val="7030A0"/>
                          </a:solidFill>
                          <a:effectLst/>
                        </a:rPr>
                        <a:t>android:layout_width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="300dp"</a:t>
                      </a:r>
                      <a:b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</a:b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        </a:t>
                      </a:r>
                      <a:r>
                        <a:rPr lang="en-US" sz="1400" b="1" kern="1200" dirty="0" err="1">
                          <a:solidFill>
                            <a:srgbClr val="7030A0"/>
                          </a:solidFill>
                          <a:effectLst/>
                        </a:rPr>
                        <a:t>android:layout_height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="300dp"</a:t>
                      </a:r>
                      <a:b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</a:b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        </a:t>
                      </a:r>
                      <a:r>
                        <a:rPr lang="en-US" sz="1400" b="1" kern="1200" dirty="0" err="1">
                          <a:solidFill>
                            <a:srgbClr val="7030A0"/>
                          </a:solidFill>
                          <a:effectLst/>
                        </a:rPr>
                        <a:t>android:layout_centerHorizontal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="true"</a:t>
                      </a:r>
                      <a:b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</a:b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        </a:t>
                      </a:r>
                      <a:r>
                        <a:rPr lang="en-US" sz="1400" b="1" kern="1200" dirty="0" err="1">
                          <a:solidFill>
                            <a:srgbClr val="7030A0"/>
                          </a:solidFill>
                          <a:effectLst/>
                        </a:rPr>
                        <a:t>android:src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="@drawable/</a:t>
                      </a:r>
                      <a:r>
                        <a:rPr lang="en-US" sz="1400" b="1" kern="1200" dirty="0" err="1">
                          <a:solidFill>
                            <a:srgbClr val="7030A0"/>
                          </a:solidFill>
                          <a:effectLst/>
                        </a:rPr>
                        <a:t>splash_icon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effectLst/>
                        </a:rPr>
                        <a:t>"</a:t>
                      </a:r>
                      <a:r>
                        <a:rPr lang="en-US" sz="1400" dirty="0">
                          <a:solidFill>
                            <a:srgbClr val="7030A0"/>
                          </a:solidFill>
                        </a:rPr>
                        <a:t>&gt;&lt;/</a:t>
                      </a:r>
                      <a:r>
                        <a:rPr lang="en-US" sz="1400" b="1" kern="1200" dirty="0" err="1">
                          <a:solidFill>
                            <a:srgbClr val="7030A0"/>
                          </a:solidFill>
                          <a:effectLst/>
                        </a:rPr>
                        <a:t>ImageView</a:t>
                      </a:r>
                      <a:r>
                        <a:rPr lang="en-US" sz="1400" dirty="0">
                          <a:solidFill>
                            <a:srgbClr val="7030A0"/>
                          </a:solidFill>
                        </a:rPr>
                        <a:t>&gt;</a:t>
                      </a:r>
                      <a:br>
                        <a:rPr lang="en-US" sz="1400" dirty="0">
                          <a:solidFill>
                            <a:srgbClr val="7030A0"/>
                          </a:solidFill>
                        </a:rPr>
                      </a:br>
                      <a:r>
                        <a:rPr lang="en-US" sz="1400" dirty="0">
                          <a:solidFill>
                            <a:srgbClr val="7030A0"/>
                          </a:solidFill>
                        </a:rPr>
                        <a:t>&lt;/</a:t>
                      </a:r>
                      <a:r>
                        <a:rPr lang="en-US" sz="1400" b="1" kern="1200" dirty="0" err="1">
                          <a:solidFill>
                            <a:srgbClr val="7030A0"/>
                          </a:solidFill>
                          <a:effectLst/>
                        </a:rPr>
                        <a:t>RelativeLayout</a:t>
                      </a:r>
                      <a:r>
                        <a:rPr lang="en-US" sz="1400" dirty="0">
                          <a:solidFill>
                            <a:srgbClr val="7030A0"/>
                          </a:solidFill>
                        </a:rPr>
                        <a:t>&gt;</a:t>
                      </a:r>
                      <a:endParaRPr lang="ru-RU" sz="1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5670312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2DA0F68-D5C9-4F74-A7D6-8BF7A8F4F5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0290" y="2537281"/>
            <a:ext cx="6058986" cy="3286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33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DB538B-6EA9-4F25-AC54-0F54B88A3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410284"/>
            <a:ext cx="10506702" cy="1091346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Editing splash screen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9E9BE5DE-4D36-432C-9C2E-0FCA80FB2B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4212" y="1501630"/>
            <a:ext cx="11016395" cy="4655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815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E86874-4CC3-4DF0-B13D-8EBAE0EC4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156" y="661953"/>
            <a:ext cx="10515091" cy="1166848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Students’ assignment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65CFA5-47F5-4089-BAF5-C2CEE0009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860" y="1941157"/>
            <a:ext cx="10224273" cy="2387562"/>
          </a:xfrm>
        </p:spPr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Create a new vide game application</a:t>
            </a:r>
          </a:p>
          <a:p>
            <a:r>
              <a:rPr lang="en-US" dirty="0">
                <a:solidFill>
                  <a:srgbClr val="7030A0"/>
                </a:solidFill>
              </a:rPr>
              <a:t>Add a new activity screen where you can locate texts and images on the main windows</a:t>
            </a:r>
          </a:p>
          <a:p>
            <a:r>
              <a:rPr lang="en-US" dirty="0">
                <a:solidFill>
                  <a:srgbClr val="7030A0"/>
                </a:solidFill>
              </a:rPr>
              <a:t>Run the application in emulator and look how it displays</a:t>
            </a:r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579874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98</TotalTime>
  <Words>357</Words>
  <Application>Microsoft Office PowerPoint</Application>
  <PresentationFormat>Широкоэкранный</PresentationFormat>
  <Paragraphs>19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Century Gothic</vt:lpstr>
      <vt:lpstr>Wingdings 3</vt:lpstr>
      <vt:lpstr>Сектор</vt:lpstr>
      <vt:lpstr>Android game development</vt:lpstr>
      <vt:lpstr>New android application</vt:lpstr>
      <vt:lpstr>Changing styles</vt:lpstr>
      <vt:lpstr>Splash screen</vt:lpstr>
      <vt:lpstr>Adding icons</vt:lpstr>
      <vt:lpstr>Images and background</vt:lpstr>
      <vt:lpstr>Editing splash screen</vt:lpstr>
      <vt:lpstr>Students’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Android game development</dc:title>
  <dc:creator>Карюкин Владислав</dc:creator>
  <cp:lastModifiedBy>Карюкин Владислав</cp:lastModifiedBy>
  <cp:revision>14</cp:revision>
  <dcterms:created xsi:type="dcterms:W3CDTF">2020-04-01T14:26:04Z</dcterms:created>
  <dcterms:modified xsi:type="dcterms:W3CDTF">2020-04-01T16:04:26Z</dcterms:modified>
</cp:coreProperties>
</file>